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70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2" r:id="rId14"/>
    <p:sldId id="266" r:id="rId15"/>
    <p:sldId id="267" r:id="rId16"/>
    <p:sldId id="268" r:id="rId17"/>
    <p:sldId id="269" r:id="rId18"/>
    <p:sldId id="273" r:id="rId19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8DC7A-CFAB-4926-8899-E91E38F89D6C}" v="6" dt="2022-09-22T17:25:06.577"/>
    <p1510:client id="{270C9024-6C4C-44B6-8265-817203062A7D}" v="17" dt="2022-09-22T17:55:45.646"/>
    <p1510:client id="{34D60079-514C-43CF-B759-82DFAB129156}" v="10" dt="2022-09-22T17:54:16.281"/>
    <p1510:client id="{3FFF35AA-57C9-4EC0-8D63-64283A8BA995}" v="20" dt="2022-09-22T18:28:49.556"/>
    <p1510:client id="{52B74C39-8D3B-4B5E-BF35-DECCAA09F6A9}" v="36" dt="2022-09-22T16:55:31.522"/>
    <p1510:client id="{629544E4-4264-42B9-B9C1-CA278E537429}" v="42" dt="2022-09-22T17:19:37.960"/>
    <p1510:client id="{6D28B1FA-8A93-4E0F-90CF-B080CFBA177E}" v="527" dt="2022-09-22T18:26:59.915"/>
    <p1510:client id="{7A6042F9-52C9-4806-B094-F1E6989D2BDB}" v="5" dt="2022-09-22T17:53:09.212"/>
    <p1510:client id="{88E8DC8D-B731-4C0E-80BA-2C4123FF5F28}" v="41" dt="2022-09-22T17:17:19.838"/>
    <p1510:client id="{8B88C5EA-3965-4F84-9EDD-78E86339535D}" v="62" dt="2022-09-22T17:27:09.133"/>
    <p1510:client id="{916BD5A0-1CEB-4686-BDE2-E708B62092E1}" v="107" dt="2022-09-22T18:08:32.999"/>
    <p1510:client id="{A562430C-F23E-4510-9457-30C530F5EFF9}" v="23" dt="2022-09-22T16:13:21.969"/>
    <p1510:client id="{B650F322-C338-4B55-98AA-A9F8EE6AB58E}" v="7" dt="2022-09-22T16:54:44.134"/>
    <p1510:client id="{B68E12ED-7614-4442-89EA-7B7B24EE12DE}" v="1" dt="2022-09-22T17:20:31.276"/>
    <p1510:client id="{C118F8A1-8262-4699-84F1-DCC9ABBAA47B}" v="215" dt="2022-09-22T18:14:13.601"/>
    <p1510:client id="{C8BB5B03-097F-44B1-96E5-597D0C0A3806}" v="12" dt="2022-09-22T16:54:12.105"/>
    <p1510:client id="{CDA7837F-2B25-4334-B239-25769897FC8B}" v="4" dt="2022-09-22T16:52:51.828"/>
    <p1510:client id="{E755578A-7858-4DE2-97CD-6F3FCEFDA564}" v="63" dt="2022-09-22T17:29:39.801"/>
    <p1510:client id="{EFBA4C2A-6245-42D2-A90C-17143B3F2077}" v="101" dt="2022-09-22T16:30:00.548"/>
    <p1510:client id="{F2047E5D-EE0F-4DD7-8975-E2DA0E75AE0C}" v="59" dt="2022-09-22T18:02:54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2.xml" Id="rId3" /><Relationship Type="http://schemas.openxmlformats.org/officeDocument/2006/relationships/handoutMaster" Target="handoutMasters/handoutMaster1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ableStyles" Target="tableStyles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notesMaster" Target="notesMasters/notesMaster1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theme" Target="theme/theme1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viewProps" Target="view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presProps" Target="presProps.xml" Id="rId22" /><Relationship Type="http://schemas.microsoft.com/office/2015/10/relationships/revisionInfo" Target="revisionInfo.xml" Id="rId27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62A12AF-E4A1-4657-BCCF-4991763BE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30E6DC4-676F-43A1-A646-E6F83DA8CA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EF866-0FBA-44A4-A789-FAE2E6150411}" type="datetime1">
              <a:rPr lang="de-DE" smtClean="0"/>
              <a:t>22.09.2022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0464866-C3D2-4B59-8C9E-596BF795D6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52FB67-AFE3-4F2A-A545-D03C81A1DB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013C2-3EA4-4243-9630-7E585A19860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0917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8178A-9EB1-4AEF-80E8-8804A4BF79EC}" type="datetime1">
              <a:rPr lang="de-DE" smtClean="0"/>
              <a:pPr/>
              <a:t>22.09.2022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88CF8-91AD-40EA-A2EE-B0129E04F3E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51170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88CF8-91AD-40EA-A2EE-B0129E04F3E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77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Bild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hteck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C202DE-05C4-4796-82F4-7081557FB152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Bild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hteck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A6834A-065B-453F-B05D-76A5F30FC418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Bild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hteck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C3F2A9-7837-43E9-9808-F0C351D56CEC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Bild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hteck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2DF2AA-986F-4B57-B005-B070BCC716D7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16" name="Textfeld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de-DE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Bild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hteck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516BF9-94A4-4597-AC5A-C7106DB9BFB5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Bild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hteck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hteck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2F9A25-8913-47CE-AF04-25BE9193EFC6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Bild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hteck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E92382-DC27-41DC-826C-201D62BB43E2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Bild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hteck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5D680F-780D-436A-B2D9-DD55EFC710DD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hteck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72CAB98F-5A65-4FD9-8571-8B90B1DE7339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Bild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hteck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571A9A-9BC5-4261-9DF4-0C8F08BF2214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Bild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hteck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31F9EF-5E77-4A15-82E5-28D17C1DECB5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Bild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hteck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6E2E22-B924-4206-94F5-73ADE8E2AB91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Bild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hteck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049D8E-FBCB-4683-B835-1F709F371637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Bild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hteck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A484E3-98BD-488E-B1C9-509EB399C0AC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6E7D45-15E5-485D-90F0-DF8E247B0FE7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Bild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hteck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7F1E2B-0A48-435C-896C-3CDF0D5A1A35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Bild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hteck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73D374-855F-4603-81D5-C215FABE1E93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B4B80B0-4B0D-4124-836A-F6F228CFFE94}" type="datetime1">
              <a:rPr lang="de-DE" noProof="0" smtClean="0"/>
              <a:t>22.09.2022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de-DE"/>
              <a:t>Leitfaden 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e-DE" sz="3600"/>
              <a:t>Präsentationsprüfungen</a:t>
            </a:r>
          </a:p>
        </p:txBody>
      </p:sp>
    </p:spTree>
    <p:extLst>
      <p:ext uri="{BB962C8B-B14F-4D97-AF65-F5344CB8AC3E}">
        <p14:creationId xmlns:p14="http://schemas.microsoft.com/office/powerpoint/2010/main" val="4144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E07D13-D43A-AA37-AD86-107B4BC6C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Quellenangaben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FA1FC7-36CF-C4A0-F4F0-6C53DE7A5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>
                <a:ea typeface="+mn-lt"/>
                <a:cs typeface="+mn-lt"/>
              </a:rPr>
              <a:t>Quellenangaben von </a:t>
            </a:r>
            <a:r>
              <a:rPr lang="de-DE" b="1">
                <a:ea typeface="+mn-lt"/>
                <a:cs typeface="+mn-lt"/>
              </a:rPr>
              <a:t>Internetlinks</a:t>
            </a:r>
            <a:r>
              <a:rPr lang="de-DE">
                <a:ea typeface="+mn-lt"/>
                <a:cs typeface="+mn-lt"/>
              </a:rPr>
              <a:t>:</a:t>
            </a:r>
            <a:endParaRPr lang="de-DE"/>
          </a:p>
          <a:p>
            <a:pPr indent="0" algn="just">
              <a:buNone/>
            </a:pPr>
            <a:r>
              <a:rPr lang="de-DE">
                <a:ea typeface="+mn-lt"/>
                <a:cs typeface="+mn-lt"/>
              </a:rPr>
              <a:t>  </a:t>
            </a:r>
            <a:endParaRPr lang="de-DE"/>
          </a:p>
          <a:p>
            <a:pPr algn="just">
              <a:buNone/>
            </a:pPr>
            <a:r>
              <a:rPr lang="de-DE" b="1">
                <a:ea typeface="+mn-lt"/>
                <a:cs typeface="+mn-lt"/>
              </a:rPr>
              <a:t>Internetlink. Datum. Uhrzeit.(an der du ihn gelesen bzw. kopiert hast) </a:t>
            </a:r>
            <a:endParaRPr lang="de-DE"/>
          </a:p>
          <a:p>
            <a:pPr algn="just">
              <a:buNone/>
            </a:pPr>
            <a:r>
              <a:rPr lang="de-DE" b="1">
                <a:ea typeface="+mn-lt"/>
                <a:cs typeface="+mn-lt"/>
              </a:rPr>
              <a:t> </a:t>
            </a:r>
            <a:r>
              <a:rPr lang="de-DE">
                <a:ea typeface="+mn-lt"/>
                <a:cs typeface="+mn-lt"/>
              </a:rPr>
              <a:t> </a:t>
            </a:r>
            <a:endParaRPr lang="de-DE"/>
          </a:p>
          <a:p>
            <a:pPr marL="0" indent="0">
              <a:buNone/>
            </a:pPr>
            <a:r>
              <a:rPr lang="de-DE">
                <a:ea typeface="+mn-lt"/>
                <a:cs typeface="+mn-lt"/>
              </a:rPr>
              <a:t>Beispiel: http://www.youtube.com/watch?v=DPAYnyUIO&amp;list=PL8Axjscjsvhfczz.07.08.2018. 23.06 Uhr. 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830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A6FF5-5EC6-054C-C141-016CE7CEE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Formale Schwerpunkte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55B18C-E50F-3E14-60B6-E2179690A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de-DE">
                <a:ea typeface="+mn-lt"/>
                <a:cs typeface="+mn-lt"/>
              </a:rPr>
              <a:t>Achte auf die Vollständigkeit der Arbeit</a:t>
            </a:r>
            <a:endParaRPr lang="de-DE"/>
          </a:p>
          <a:p>
            <a:pPr>
              <a:buFont typeface="Arial"/>
              <a:buChar char="•"/>
            </a:pPr>
            <a:endParaRPr lang="de-DE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de-DE">
                <a:ea typeface="+mn-lt"/>
                <a:cs typeface="+mn-lt"/>
              </a:rPr>
              <a:t>Der Umfang der Arbeit beträgt 5-6 Seiten plus Deckblatt, Inhaltsverzeichnis und Quellen</a:t>
            </a:r>
            <a:endParaRPr lang="de-DE"/>
          </a:p>
          <a:p>
            <a:pPr>
              <a:buFont typeface="Arial"/>
              <a:buChar char="•"/>
            </a:pPr>
            <a:endParaRPr lang="de-DE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de-DE">
                <a:ea typeface="+mn-lt"/>
                <a:cs typeface="+mn-lt"/>
              </a:rPr>
              <a:t>Achte auf den Einsatz von visuellen Materialien wie z.B. Tabellen, Bilder, Grafiken</a:t>
            </a:r>
            <a:endParaRPr lang="de-DE"/>
          </a:p>
          <a:p>
            <a:pPr>
              <a:buFont typeface="Arial"/>
              <a:buChar char="•"/>
            </a:pPr>
            <a:endParaRPr lang="de-DE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de-DE">
                <a:ea typeface="+mn-lt"/>
                <a:cs typeface="+mn-lt"/>
              </a:rPr>
              <a:t>Benutze DIN A4-Papier</a:t>
            </a:r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95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0B3D4-AA04-1D9B-B085-C47EE8E75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Formale Schwerpunkte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3770B6-18B3-42B2-29C7-8585109CC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de-DE"/>
              <a:t>Schriftart und Schriftgröße: Arial 11 oder Times New Roman 12, Überschriften 14</a:t>
            </a:r>
            <a:endParaRPr lang="de-DE">
              <a:ea typeface="+mn-lt"/>
              <a:cs typeface="+mn-lt"/>
            </a:endParaRPr>
          </a:p>
          <a:p>
            <a:pPr marL="0" indent="0">
              <a:buNone/>
            </a:pPr>
            <a:endParaRPr lang="de-DE"/>
          </a:p>
          <a:p>
            <a:pPr>
              <a:buFont typeface="Arial,Sans-Serif" panose="020B0604020202020204" pitchFamily="34" charset="0"/>
            </a:pPr>
            <a:r>
              <a:rPr lang="de-DE"/>
              <a:t>Textausrichtung: Blocksatz</a:t>
            </a:r>
            <a:endParaRPr lang="de-DE">
              <a:ea typeface="+mn-lt"/>
              <a:cs typeface="+mn-lt"/>
            </a:endParaRPr>
          </a:p>
          <a:p>
            <a:pPr marL="0" indent="0">
              <a:buNone/>
            </a:pPr>
            <a:endParaRPr lang="de-DE"/>
          </a:p>
          <a:p>
            <a:pPr>
              <a:buFont typeface="Arial,Sans-Serif" panose="020B0604020202020204" pitchFamily="34" charset="0"/>
            </a:pPr>
            <a:r>
              <a:rPr lang="de-DE"/>
              <a:t>Zeilenabstand: 1.5</a:t>
            </a:r>
            <a:endParaRPr lang="de-DE">
              <a:ea typeface="+mn-lt"/>
              <a:cs typeface="+mn-lt"/>
            </a:endParaRPr>
          </a:p>
          <a:p>
            <a:pPr marL="0" indent="0">
              <a:buNone/>
            </a:pPr>
            <a:endParaRPr lang="de-DE"/>
          </a:p>
          <a:p>
            <a:pPr>
              <a:buFont typeface="Arial,Sans-Serif" panose="020B0604020202020204" pitchFamily="34" charset="0"/>
            </a:pPr>
            <a:r>
              <a:rPr lang="de-DE"/>
              <a:t>Seitenränder nicht größer als 2,5 cm</a:t>
            </a:r>
          </a:p>
        </p:txBody>
      </p:sp>
    </p:spTree>
    <p:extLst>
      <p:ext uri="{BB962C8B-B14F-4D97-AF65-F5344CB8AC3E}">
        <p14:creationId xmlns:p14="http://schemas.microsoft.com/office/powerpoint/2010/main" val="2545568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978FD-FAF1-B09D-9CF7-08B3EA9D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Abgabe der Hausarbeit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D3B2E9-348F-8463-4F98-1E3190C75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Abgabe bis Mittwoch nach den Weihnachtsferien bei Frau </a:t>
            </a:r>
            <a:r>
              <a:rPr lang="de-DE" err="1"/>
              <a:t>Keindl</a:t>
            </a:r>
            <a:r>
              <a:rPr lang="de-DE"/>
              <a:t> 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Abgabe ist Voraussetzung für die Zulassung zur Prüfung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Abgabe erfolgt in dreifacher Ausführung</a:t>
            </a:r>
          </a:p>
        </p:txBody>
      </p:sp>
    </p:spTree>
    <p:extLst>
      <p:ext uri="{BB962C8B-B14F-4D97-AF65-F5344CB8AC3E}">
        <p14:creationId xmlns:p14="http://schemas.microsoft.com/office/powerpoint/2010/main" val="2851712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54004E-02AE-7988-CA1E-B32B9599B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Inhaltliche Gestaltung der Präsentation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4DD49F-2996-264D-3991-10024E4EA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buNone/>
            </a:pPr>
            <a:r>
              <a:rPr lang="de-DE" u="sng">
                <a:ea typeface="+mn-lt"/>
                <a:cs typeface="+mn-lt"/>
              </a:rPr>
              <a:t>Vorbereitung der Präsentationsprüfung:</a:t>
            </a:r>
            <a:r>
              <a:rPr lang="de-DE">
                <a:ea typeface="+mn-lt"/>
                <a:cs typeface="+mn-lt"/>
              </a:rPr>
              <a:t> </a:t>
            </a:r>
            <a:endParaRPr lang="de-DE"/>
          </a:p>
          <a:p>
            <a:pPr algn="just">
              <a:buFont typeface="Arial"/>
              <a:buChar char="•"/>
            </a:pPr>
            <a:r>
              <a:rPr lang="de-DE">
                <a:ea typeface="+mn-lt"/>
                <a:cs typeface="+mn-lt"/>
              </a:rPr>
              <a:t>Auswahl geeigneter Materialien/Medien</a:t>
            </a:r>
            <a:endParaRPr lang="de-DE"/>
          </a:p>
          <a:p>
            <a:pPr marL="0" indent="0" algn="just">
              <a:buNone/>
            </a:pPr>
            <a:endParaRPr lang="de-DE">
              <a:ea typeface="+mn-lt"/>
              <a:cs typeface="+mn-lt"/>
            </a:endParaRPr>
          </a:p>
          <a:p>
            <a:pPr algn="just">
              <a:buFont typeface="Wingdings" panose="020B0604020202020204" pitchFamily="34" charset="0"/>
              <a:buChar char="Ø"/>
            </a:pPr>
            <a:r>
              <a:rPr lang="de-DE">
                <a:ea typeface="+mn-lt"/>
                <a:cs typeface="+mn-lt"/>
              </a:rPr>
              <a:t>Plakate, Experimente, Filme/Videos, Fotos/Dias, CDs/Audios, </a:t>
            </a:r>
            <a:r>
              <a:rPr lang="de-DE" err="1">
                <a:ea typeface="+mn-lt"/>
                <a:cs typeface="+mn-lt"/>
              </a:rPr>
              <a:t>Powerpoint</a:t>
            </a:r>
            <a:r>
              <a:rPr lang="de-DE">
                <a:ea typeface="+mn-lt"/>
                <a:cs typeface="+mn-lt"/>
              </a:rPr>
              <a:t>, Objekte, Produkte etc.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684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7D7A8-1FD6-FE10-95EE-83C822B14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ea typeface="+mj-lt"/>
                <a:cs typeface="+mj-lt"/>
              </a:rPr>
              <a:t>Inhaltliche Gestaltung der Präsentation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AD9138-7FF6-9D09-03EE-0073DF53E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u="sng">
                <a:ea typeface="+mn-lt"/>
                <a:cs typeface="+mn-lt"/>
              </a:rPr>
              <a:t>Organisation und Übung der Präsentation:</a:t>
            </a:r>
            <a:endParaRPr lang="de-DE" u="sng"/>
          </a:p>
          <a:p>
            <a:pPr marL="0" indent="0">
              <a:buNone/>
            </a:pPr>
            <a:endParaRPr lang="de-DE">
              <a:ea typeface="+mn-lt"/>
              <a:cs typeface="+mn-lt"/>
            </a:endParaRPr>
          </a:p>
          <a:p>
            <a:pPr>
              <a:buFont typeface="Wingdings" panose="020B0604020202020204" pitchFamily="34" charset="0"/>
              <a:buChar char="Ø"/>
            </a:pPr>
            <a:r>
              <a:rPr lang="de-DE">
                <a:ea typeface="+mn-lt"/>
                <a:cs typeface="+mn-lt"/>
              </a:rPr>
              <a:t>Zeitplan einhalten (10-12 Minuten)</a:t>
            </a:r>
            <a:endParaRPr lang="de-DE"/>
          </a:p>
          <a:p>
            <a:pPr marL="0" indent="0">
              <a:buNone/>
            </a:pPr>
            <a:endParaRPr lang="de-DE">
              <a:ea typeface="+mn-lt"/>
              <a:cs typeface="+mn-lt"/>
            </a:endParaRPr>
          </a:p>
          <a:p>
            <a:pPr>
              <a:buFont typeface="Wingdings" panose="020B0604020202020204" pitchFamily="34" charset="0"/>
              <a:buChar char="Ø"/>
            </a:pPr>
            <a:r>
              <a:rPr lang="de-DE">
                <a:ea typeface="+mn-lt"/>
                <a:cs typeface="+mn-lt"/>
              </a:rPr>
              <a:t>frei, laut und deutlich sprechen üben</a:t>
            </a:r>
            <a:endParaRPr lang="de-DE"/>
          </a:p>
          <a:p>
            <a:pPr>
              <a:buFont typeface="Wingdings" panose="020B0604020202020204" pitchFamily="34" charset="0"/>
              <a:buChar char="Ø"/>
            </a:pPr>
            <a:endParaRPr lang="de-DE">
              <a:ea typeface="+mn-lt"/>
              <a:cs typeface="+mn-lt"/>
            </a:endParaRPr>
          </a:p>
          <a:p>
            <a:pPr>
              <a:buFont typeface="Wingdings" panose="020B0604020202020204" pitchFamily="34" charset="0"/>
              <a:buChar char="Ø"/>
            </a:pPr>
            <a:r>
              <a:rPr lang="de-DE">
                <a:ea typeface="+mn-lt"/>
                <a:cs typeface="+mn-lt"/>
              </a:rPr>
              <a:t>Funktionsprüfung der Technik vor Ort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075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B5FB40-915B-842D-652F-B15556F8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ea typeface="+mj-lt"/>
                <a:cs typeface="+mj-lt"/>
              </a:rPr>
              <a:t>Inhaltliche Gestaltung der Präsentation</a:t>
            </a:r>
            <a:br>
              <a:rPr lang="de-DE">
                <a:ea typeface="+mj-lt"/>
                <a:cs typeface="+mj-lt"/>
              </a:rPr>
            </a:b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298932-3BC0-C237-FAFE-00180B5D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e-DE" sz="2000" u="sng">
                <a:ea typeface="+mn-lt"/>
                <a:cs typeface="+mn-lt"/>
              </a:rPr>
              <a:t>Was macht eine gelungene Präsentationsprüfung aus?</a:t>
            </a:r>
            <a:endParaRPr lang="de-DE" sz="2000" u="sng"/>
          </a:p>
          <a:p>
            <a:pPr marL="0" indent="0">
              <a:buNone/>
            </a:pPr>
            <a:endParaRPr lang="de-DE" sz="2000" u="sng">
              <a:ea typeface="+mn-lt"/>
              <a:cs typeface="+mn-lt"/>
            </a:endParaRPr>
          </a:p>
          <a:p>
            <a:pPr marL="0" indent="0">
              <a:buFont typeface="Arial"/>
              <a:buChar char="•"/>
            </a:pPr>
            <a:r>
              <a:rPr lang="de-DE" sz="2000">
                <a:ea typeface="+mn-lt"/>
                <a:cs typeface="+mn-lt"/>
              </a:rPr>
              <a:t>Die Begrüßung und die Begründung der Themenwahl</a:t>
            </a:r>
            <a:br>
              <a:rPr lang="de-DE" sz="2000">
                <a:ea typeface="+mn-lt"/>
                <a:cs typeface="+mn-lt"/>
              </a:rPr>
            </a:br>
            <a:endParaRPr lang="de-DE" sz="2000">
              <a:ea typeface="+mn-lt"/>
              <a:cs typeface="+mn-lt"/>
            </a:endParaRPr>
          </a:p>
          <a:p>
            <a:pPr marL="0" indent="0">
              <a:buFont typeface="Arial"/>
              <a:buChar char="•"/>
            </a:pPr>
            <a:r>
              <a:rPr lang="de-DE" sz="2000">
                <a:ea typeface="+mn-lt"/>
                <a:cs typeface="+mn-lt"/>
              </a:rPr>
              <a:t>Die Benennung von Thema und Themenschwerpunkte</a:t>
            </a:r>
          </a:p>
          <a:p>
            <a:pPr marL="0" indent="0">
              <a:buNone/>
            </a:pPr>
            <a:endParaRPr lang="de-DE" sz="2000">
              <a:ea typeface="+mn-lt"/>
              <a:cs typeface="+mn-lt"/>
            </a:endParaRPr>
          </a:p>
          <a:p>
            <a:pPr marL="0" indent="0">
              <a:buFont typeface="Arial"/>
              <a:buChar char="•"/>
            </a:pPr>
            <a:r>
              <a:rPr lang="de-DE" sz="2000">
                <a:ea typeface="+mn-lt"/>
                <a:cs typeface="+mn-lt"/>
              </a:rPr>
              <a:t> Darbietung von Argumenten und Inhalten</a:t>
            </a:r>
          </a:p>
          <a:p>
            <a:pPr marL="0" indent="0">
              <a:buNone/>
            </a:pPr>
            <a:endParaRPr lang="de-DE" sz="2000">
              <a:ea typeface="+mn-lt"/>
              <a:cs typeface="+mn-lt"/>
            </a:endParaRPr>
          </a:p>
          <a:p>
            <a:pPr marL="0" indent="0">
              <a:buFont typeface="Arial"/>
              <a:buChar char="•"/>
            </a:pPr>
            <a:r>
              <a:rPr lang="de-DE" sz="2000">
                <a:ea typeface="+mn-lt"/>
                <a:cs typeface="+mn-lt"/>
              </a:rPr>
              <a:t>Abschluss</a:t>
            </a:r>
          </a:p>
          <a:p>
            <a:pPr marL="0" indent="0">
              <a:buNone/>
            </a:pPr>
            <a:endParaRPr lang="de-DE" sz="2000">
              <a:ea typeface="+mn-lt"/>
              <a:cs typeface="+mn-lt"/>
            </a:endParaRPr>
          </a:p>
          <a:p>
            <a:pPr marL="0" indent="0">
              <a:buFont typeface="Arial"/>
              <a:buChar char="•"/>
            </a:pPr>
            <a:r>
              <a:rPr lang="de-DE" sz="2000">
                <a:ea typeface="+mn-lt"/>
                <a:cs typeface="+mn-lt"/>
              </a:rPr>
              <a:t>Visualisierungen</a:t>
            </a:r>
            <a:br>
              <a:rPr lang="de-DE" sz="2000">
                <a:ea typeface="+mn-lt"/>
                <a:cs typeface="+mn-lt"/>
              </a:rPr>
            </a:br>
            <a:br>
              <a:rPr lang="de-DE">
                <a:ea typeface="+mn-lt"/>
                <a:cs typeface="+mn-lt"/>
              </a:rPr>
            </a:br>
            <a:r>
              <a:rPr lang="de-DE">
                <a:ea typeface="+mn-lt"/>
                <a:cs typeface="+mn-lt"/>
              </a:rPr>
              <a:t> 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770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61901-71DD-4215-F8E4-9D82B059C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Bewertung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96F1EC-E671-C9BA-7603-1C7ACEE2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de-DE"/>
              <a:t>1/3 in die Endnote</a:t>
            </a:r>
          </a:p>
          <a:p>
            <a:pPr marL="0" indent="0">
              <a:buNone/>
            </a:pPr>
            <a:endParaRPr lang="de-DE">
              <a:ea typeface="+mn-lt"/>
              <a:cs typeface="+mn-lt"/>
            </a:endParaRPr>
          </a:p>
          <a:p>
            <a:pPr marL="342900" indent="-342900"/>
            <a:r>
              <a:rPr lang="de-DE">
                <a:ea typeface="+mn-lt"/>
                <a:cs typeface="+mn-lt"/>
              </a:rPr>
              <a:t>Bewertung durch Prüfungskommission (Vorsitzender, Prüfer, Protokollant)</a:t>
            </a:r>
          </a:p>
          <a:p>
            <a:pPr marL="0" indent="0">
              <a:buNone/>
            </a:pPr>
            <a:endParaRPr lang="de-DE">
              <a:ea typeface="+mn-lt"/>
              <a:cs typeface="+mn-lt"/>
            </a:endParaRPr>
          </a:p>
          <a:p>
            <a:pPr marL="342900" indent="-342900"/>
            <a:r>
              <a:rPr lang="de-DE">
                <a:ea typeface="+mn-lt"/>
                <a:cs typeface="+mn-lt"/>
              </a:rPr>
              <a:t>Fachkompetenz, Methodenkompetenz und Persönliche Kompetenz</a:t>
            </a:r>
          </a:p>
          <a:p>
            <a:pPr marL="342900" indent="-34290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549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077C8-6AF1-0487-44FE-A1F7BD144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Wir wünschen Euch...</a:t>
            </a:r>
          </a:p>
        </p:txBody>
      </p:sp>
      <p:pic>
        <p:nvPicPr>
          <p:cNvPr id="4" name="Grafik 4" descr="Ein Bild, das Text, drinnen, ausgestaltet enthält.&#10;&#10;Beschreibung automatisch generiert.">
            <a:extLst>
              <a:ext uri="{FF2B5EF4-FFF2-40B4-BE49-F238E27FC236}">
                <a16:creationId xmlns:a16="http://schemas.microsoft.com/office/drawing/2014/main" id="{24C0ACC0-2001-28FA-1D7A-98F2CF66BC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8713" y="2336873"/>
            <a:ext cx="5817076" cy="3599316"/>
          </a:xfrm>
        </p:spPr>
      </p:pic>
    </p:spTree>
    <p:extLst>
      <p:ext uri="{BB962C8B-B14F-4D97-AF65-F5344CB8AC3E}">
        <p14:creationId xmlns:p14="http://schemas.microsoft.com/office/powerpoint/2010/main" val="16977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9CCEF5-0296-BDCB-6317-ECF4227F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Präsentationsprüfung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43ECA7-9B5C-26A6-9823-E2887DFDE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de-DE"/>
              <a:t>Nebenfach deiner Wahl</a:t>
            </a:r>
          </a:p>
          <a:p>
            <a:pPr marL="0" indent="0">
              <a:buNone/>
            </a:pPr>
            <a:endParaRPr lang="de-DE"/>
          </a:p>
          <a:p>
            <a:pPr marL="342900" indent="-342900"/>
            <a:r>
              <a:rPr lang="de-DE"/>
              <a:t>Prüfer wird vom Prüfling gewählt</a:t>
            </a:r>
          </a:p>
          <a:p>
            <a:pPr marL="0" indent="0">
              <a:buNone/>
            </a:pPr>
            <a:endParaRPr lang="de-DE"/>
          </a:p>
          <a:p>
            <a:pPr marL="342900" indent="-342900"/>
            <a:r>
              <a:rPr lang="de-DE"/>
              <a:t>Thema wird selbst gewählt</a:t>
            </a:r>
          </a:p>
          <a:p>
            <a:pPr marL="0" indent="0">
              <a:buNone/>
            </a:pPr>
            <a:endParaRPr lang="de-DE"/>
          </a:p>
          <a:p>
            <a:pPr marL="342900" indent="-342900"/>
            <a:r>
              <a:rPr lang="de-DE" err="1"/>
              <a:t>Vorraussetzung</a:t>
            </a:r>
            <a:r>
              <a:rPr lang="de-DE"/>
              <a:t> für die Zulassung ist die Anfertigung einer Hausarbeit</a:t>
            </a:r>
          </a:p>
        </p:txBody>
      </p:sp>
    </p:spTree>
    <p:extLst>
      <p:ext uri="{BB962C8B-B14F-4D97-AF65-F5344CB8AC3E}">
        <p14:creationId xmlns:p14="http://schemas.microsoft.com/office/powerpoint/2010/main" val="1268404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3256F8-3105-7349-6B76-057BBA97E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Prüfungsthema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3372E-789F-1077-6072-0236F440F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Thema muss eine konkrete Problem- oder Fragestellung sein</a:t>
            </a:r>
          </a:p>
          <a:p>
            <a:pPr marL="0" indent="0">
              <a:buNone/>
            </a:pPr>
            <a:endParaRPr lang="de-DE">
              <a:solidFill>
                <a:srgbClr val="FFFFFF"/>
              </a:solidFill>
            </a:endParaRPr>
          </a:p>
          <a:p>
            <a:r>
              <a:rPr lang="de-DE">
                <a:solidFill>
                  <a:srgbClr val="FFFFFF"/>
                </a:solidFill>
              </a:rPr>
              <a:t>Formuliert als Satz/Frage/Aussage</a:t>
            </a:r>
          </a:p>
          <a:p>
            <a:pPr marL="0" indent="0">
              <a:buNone/>
            </a:pPr>
            <a:endParaRPr lang="de-DE">
              <a:solidFill>
                <a:srgbClr val="FFFFFF"/>
              </a:solidFill>
            </a:endParaRPr>
          </a:p>
          <a:p>
            <a:r>
              <a:rPr lang="de-DE">
                <a:solidFill>
                  <a:srgbClr val="FFFFFF"/>
                </a:solidFill>
              </a:rPr>
              <a:t>Bezug zum Fach</a:t>
            </a:r>
          </a:p>
          <a:p>
            <a:pPr algn="just">
              <a:buNone/>
            </a:pPr>
            <a:endParaRPr lang="de-DE"/>
          </a:p>
          <a:p>
            <a:pPr>
              <a:buFont typeface="Wingdings" panose="020B0604020202020204" pitchFamily="34" charset="0"/>
              <a:buChar char="§"/>
            </a:pPr>
            <a:endParaRPr lang="de-D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7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90030-0C06-7E56-6E01-8079406F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Prüfungsthema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3B2256-4B87-C19E-8F5A-7C87A7548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de-DE"/>
              <a:t>Religion: Sterbehilfe – das Dilemma zwischen Selbstbestimmungsrecht und Tötungsversuchen </a:t>
            </a:r>
            <a:endParaRPr lang="de-DE">
              <a:ea typeface="+mn-lt"/>
              <a:cs typeface="+mn-lt"/>
            </a:endParaRPr>
          </a:p>
          <a:p>
            <a:pPr marL="0" indent="0" algn="just">
              <a:buNone/>
            </a:pPr>
            <a:endParaRPr lang="de-DE">
              <a:ea typeface="+mn-lt"/>
              <a:cs typeface="+mn-lt"/>
            </a:endParaRPr>
          </a:p>
          <a:p>
            <a:pPr algn="just"/>
            <a:r>
              <a:rPr lang="de-DE"/>
              <a:t>Chemie: Periodensystem – Helfer beim Aufstellen chemischer Gleichungen? </a:t>
            </a:r>
            <a:endParaRPr lang="de-DE">
              <a:ea typeface="+mn-lt"/>
              <a:cs typeface="+mn-lt"/>
            </a:endParaRPr>
          </a:p>
          <a:p>
            <a:pPr marL="0" indent="0" algn="just">
              <a:buNone/>
            </a:pPr>
            <a:endParaRPr lang="de-DE">
              <a:ea typeface="+mn-lt"/>
              <a:cs typeface="+mn-lt"/>
            </a:endParaRPr>
          </a:p>
          <a:p>
            <a:r>
              <a:rPr lang="de-DE"/>
              <a:t>Arbeitslehre: Technik verändert die Arbeitswelt – Berufe sterben aus </a:t>
            </a:r>
          </a:p>
        </p:txBody>
      </p:sp>
    </p:spTree>
    <p:extLst>
      <p:ext uri="{BB962C8B-B14F-4D97-AF65-F5344CB8AC3E}">
        <p14:creationId xmlns:p14="http://schemas.microsoft.com/office/powerpoint/2010/main" val="292591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284B9-E42B-F59E-66CD-BE321355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Genehmigung der 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DC616A-30D6-9528-FECB-61DC745E0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Genehmigung erfolgt durch Schulleitung (Rektorin </a:t>
            </a:r>
            <a:r>
              <a:rPr lang="de-DE" err="1"/>
              <a:t>Keindl</a:t>
            </a:r>
            <a:r>
              <a:rPr lang="de-DE"/>
              <a:t>)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Anmeldeformular muss mit Prüfer ausgefüllt werden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Beratungsgespräch mit Prüfer vorweisen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26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4D210-8D76-E519-0B7F-758839C48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Inhaltliche Schwerpunkte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7BC2A3-30DD-6355-1FEC-67E955E8C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de-DE" u="sng">
                <a:ea typeface="+mn-lt"/>
                <a:cs typeface="+mn-lt"/>
              </a:rPr>
              <a:t>Aufbau der Hausarbeit:</a:t>
            </a:r>
            <a:r>
              <a:rPr lang="de-DE">
                <a:ea typeface="+mn-lt"/>
                <a:cs typeface="+mn-lt"/>
              </a:rPr>
              <a:t> 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Deckblatt (Name, Klasse, Fach, Prüfer, Thema)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Inhaltsverzeichnis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Einleitung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Hauptteil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Fazit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Quellenverzeichnis</a:t>
            </a:r>
            <a:endParaRPr lang="de-DE"/>
          </a:p>
          <a:p>
            <a:pPr algn="just"/>
            <a:r>
              <a:rPr lang="de-DE">
                <a:ea typeface="+mn-lt"/>
                <a:cs typeface="+mn-lt"/>
              </a:rPr>
              <a:t>Eventuell Anlagen (Bilder, Statistiken, Interviews) 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647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7383F-1A7C-ABEC-3B8B-EE679F7B3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Sprachliche Schwerpunkte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BFDE6-19CF-1008-4353-6EF40E37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ea typeface="+mn-lt"/>
                <a:cs typeface="+mn-lt"/>
              </a:rPr>
              <a:t>Drücke dich klar und verständlich aus</a:t>
            </a:r>
            <a:endParaRPr lang="de-DE"/>
          </a:p>
          <a:p>
            <a:r>
              <a:rPr lang="de-DE">
                <a:ea typeface="+mn-lt"/>
                <a:cs typeface="+mn-lt"/>
              </a:rPr>
              <a:t>Benutze und beherrsche Fachbegriffe</a:t>
            </a:r>
            <a:endParaRPr lang="de-DE"/>
          </a:p>
          <a:p>
            <a:r>
              <a:rPr lang="de-DE">
                <a:ea typeface="+mn-lt"/>
                <a:cs typeface="+mn-lt"/>
              </a:rPr>
              <a:t>Setze Materialien und benutze Texte sicher ein, zitiere korrekt</a:t>
            </a:r>
            <a:endParaRPr lang="de-DE"/>
          </a:p>
          <a:p>
            <a:r>
              <a:rPr lang="de-DE">
                <a:ea typeface="+mn-lt"/>
                <a:cs typeface="+mn-lt"/>
              </a:rPr>
              <a:t>Verweise auf alle verwendeten Quellen</a:t>
            </a:r>
            <a:endParaRPr lang="de-DE"/>
          </a:p>
          <a:p>
            <a:r>
              <a:rPr lang="de-DE">
                <a:ea typeface="+mn-lt"/>
                <a:cs typeface="+mn-lt"/>
              </a:rPr>
              <a:t>Achte auf sprachliche Korrektheit (Grammatik, Rechtschreibung, Zeichensetzung)</a:t>
            </a: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96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8F163C-E591-D03F-A977-958D9F629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Quellenangaben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F5C367-97D0-36EA-33A2-44EFC488D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de-DE">
                <a:ea typeface="+mn-lt"/>
                <a:cs typeface="+mn-lt"/>
              </a:rPr>
              <a:t>Quellenangaben von </a:t>
            </a:r>
            <a:r>
              <a:rPr lang="de-DE" b="1">
                <a:ea typeface="+mn-lt"/>
                <a:cs typeface="+mn-lt"/>
              </a:rPr>
              <a:t>Büchern:</a:t>
            </a:r>
            <a:endParaRPr lang="de-DE"/>
          </a:p>
          <a:p>
            <a:pPr algn="just"/>
            <a:r>
              <a:rPr lang="de-DE" b="1">
                <a:ea typeface="+mn-lt"/>
                <a:cs typeface="+mn-lt"/>
              </a:rPr>
              <a:t>Name, Vorname (Erscheinungsjahr): Titel. Untertitel. Auflage. Verlagsort: Verlag.</a:t>
            </a:r>
            <a:r>
              <a:rPr lang="de-DE">
                <a:ea typeface="+mn-lt"/>
                <a:cs typeface="+mn-lt"/>
              </a:rPr>
              <a:t> </a:t>
            </a:r>
            <a:endParaRPr lang="de-DE"/>
          </a:p>
          <a:p>
            <a:pPr algn="just"/>
            <a:endParaRPr lang="de-DE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de-DE">
                <a:ea typeface="+mn-lt"/>
                <a:cs typeface="+mn-lt"/>
              </a:rPr>
              <a:t>Beispiel: Hildebrand, Lothar (1998): Lebewesen. Lebensraum und Verhalten. 2. Auflage. Stuttgart: Beltz. </a:t>
            </a:r>
          </a:p>
          <a:p>
            <a:pPr marL="0" indent="0" algn="just">
              <a:buNone/>
            </a:pPr>
            <a:endParaRPr lang="de-DE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de-DE" b="1">
                <a:ea typeface="+mn-lt"/>
                <a:cs typeface="+mn-lt"/>
              </a:rPr>
              <a:t>Beachte:</a:t>
            </a:r>
            <a:r>
              <a:rPr lang="de-DE">
                <a:ea typeface="+mn-lt"/>
                <a:cs typeface="+mn-lt"/>
              </a:rPr>
              <a:t> Es muss nicht immer einen Untertitel geben und auch nicht immer eine weitere Auflage: Hildebrand, Lothar (1998): Lebewesen. Stuttgart: Beltz. 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90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AC5FD-C7C2-677D-4016-8DEE64B67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Quellenangaben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A22D49-CBEC-67F6-2AF2-AC55AEDAD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>
                <a:ea typeface="+mn-lt"/>
                <a:cs typeface="+mn-lt"/>
              </a:rPr>
              <a:t>Quellenangaben von </a:t>
            </a:r>
            <a:r>
              <a:rPr lang="de-DE" b="1">
                <a:ea typeface="+mn-lt"/>
                <a:cs typeface="+mn-lt"/>
              </a:rPr>
              <a:t>Zeitschriften</a:t>
            </a:r>
            <a:r>
              <a:rPr lang="de-DE">
                <a:ea typeface="+mn-lt"/>
                <a:cs typeface="+mn-lt"/>
              </a:rPr>
              <a:t>:</a:t>
            </a:r>
            <a:endParaRPr lang="de-DE"/>
          </a:p>
          <a:p>
            <a:pPr marL="0" indent="0" algn="just">
              <a:buNone/>
            </a:pPr>
            <a:r>
              <a:rPr lang="de-DE">
                <a:ea typeface="+mn-lt"/>
                <a:cs typeface="+mn-lt"/>
              </a:rPr>
              <a:t>  </a:t>
            </a:r>
            <a:endParaRPr lang="de-DE"/>
          </a:p>
          <a:p>
            <a:pPr algn="just"/>
            <a:r>
              <a:rPr lang="de-DE" b="1">
                <a:ea typeface="+mn-lt"/>
                <a:cs typeface="+mn-lt"/>
              </a:rPr>
              <a:t>Name, Vorname (Erscheinungsjahr): Titel. Untertitel. In: Zeitschriftenname. Jahrgang, Heft, Seitenzahl. </a:t>
            </a:r>
            <a:endParaRPr lang="de-DE"/>
          </a:p>
          <a:p>
            <a:pPr marL="0" indent="0" algn="just">
              <a:buNone/>
            </a:pPr>
            <a:r>
              <a:rPr lang="de-DE" b="1">
                <a:ea typeface="+mn-lt"/>
                <a:cs typeface="+mn-lt"/>
              </a:rPr>
              <a:t> </a:t>
            </a:r>
            <a:r>
              <a:rPr lang="de-DE">
                <a:ea typeface="+mn-lt"/>
                <a:cs typeface="+mn-lt"/>
              </a:rPr>
              <a:t> </a:t>
            </a:r>
            <a:endParaRPr lang="de-DE"/>
          </a:p>
          <a:p>
            <a:pPr marL="0" indent="0">
              <a:buNone/>
            </a:pPr>
            <a:r>
              <a:rPr lang="de-DE">
                <a:ea typeface="+mn-lt"/>
                <a:cs typeface="+mn-lt"/>
              </a:rPr>
              <a:t>Beispiel: Leber, Nathalie (2018): Immer mehr Mobbing. Cybermobbing das Ärgern im Netz. In: Musterzeitschrift. JG. 4, Heft 6, S.26-29. 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891937"/>
      </p:ext>
    </p:extLst>
  </p:cSld>
  <p:clrMapOvr>
    <a:masterClrMapping/>
  </p:clrMapOvr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TM00001032</Template>
  <Application>Microsoft Office PowerPoint</Application>
  <PresentationFormat>Widescreen</PresentationFormat>
  <Slides>18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TM04033917[[fn=Berlin]]_novariants</vt:lpstr>
      <vt:lpstr>Leitfaden </vt:lpstr>
      <vt:lpstr>Präsentationsprüfung</vt:lpstr>
      <vt:lpstr>Prüfungsthema</vt:lpstr>
      <vt:lpstr>Prüfungsthema</vt:lpstr>
      <vt:lpstr>Genehmigung der Prüfung</vt:lpstr>
      <vt:lpstr>Inhaltliche Schwerpunkte</vt:lpstr>
      <vt:lpstr>Sprachliche Schwerpunkte</vt:lpstr>
      <vt:lpstr>Quellenangaben</vt:lpstr>
      <vt:lpstr>Quellenangaben</vt:lpstr>
      <vt:lpstr>Quellenangaben</vt:lpstr>
      <vt:lpstr>Formale Schwerpunkte</vt:lpstr>
      <vt:lpstr>Formale Schwerpunkte</vt:lpstr>
      <vt:lpstr>Abgabe der Hausarbeit</vt:lpstr>
      <vt:lpstr>Inhaltliche Gestaltung der Präsentation</vt:lpstr>
      <vt:lpstr>Inhaltliche Gestaltung der Präsentation</vt:lpstr>
      <vt:lpstr>Inhaltliche Gestaltung der Präsentation </vt:lpstr>
      <vt:lpstr>Bewertung</vt:lpstr>
      <vt:lpstr>Wir wünschen Euch...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/>
  <cp:revision>1</cp:revision>
  <dcterms:created xsi:type="dcterms:W3CDTF">2022-09-22T16:11:59Z</dcterms:created>
  <dcterms:modified xsi:type="dcterms:W3CDTF">2022-09-22T18:29:29Z</dcterms:modified>
</cp:coreProperties>
</file>